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6" r:id="rId5"/>
    <p:sldId id="263" r:id="rId6"/>
    <p:sldId id="265" r:id="rId7"/>
    <p:sldId id="267" r:id="rId8"/>
    <p:sldId id="257" r:id="rId9"/>
    <p:sldId id="259" r:id="rId10"/>
    <p:sldId id="260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97"/>
  </p:normalViewPr>
  <p:slideViewPr>
    <p:cSldViewPr snapToObjects="1">
      <p:cViewPr>
        <p:scale>
          <a:sx n="100" d="100"/>
          <a:sy n="100" d="100"/>
        </p:scale>
        <p:origin x="2320" y="10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8933F-67CF-1AAC-3C05-F1B1B4283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8BF7A-7D50-3476-7644-28C0C3D8A1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6B120-0E2F-8D9E-9EBC-9CA3ABFF4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98CF-4BD1-8240-9C5B-CFA2A99A93D8}" type="datetimeFigureOut">
              <a:rPr lang="en-US" smtClean="0"/>
              <a:t>5/23/22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D0D0D-BCA3-BDBA-137B-B3075204A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AD177-D140-DE04-C3FC-E285C3DC9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2455-65F9-7744-B70E-180008AA3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0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2BC72-312E-A140-0000-86FB93E0E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159546"/>
            <a:ext cx="10657184" cy="461142"/>
          </a:xfrm>
        </p:spPr>
        <p:txBody>
          <a:bodyPr/>
          <a:lstStyle>
            <a:lvl1pPr>
              <a:defRPr sz="3600" b="1" i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09815-28EB-D655-4C33-43C577452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764704"/>
            <a:ext cx="11881320" cy="528896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E46C0-1C92-BDC6-9A34-66F47150D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98CF-4BD1-8240-9C5B-CFA2A99A93D8}" type="datetimeFigureOut">
              <a:rPr lang="en-US" smtClean="0"/>
              <a:t>5/23/22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2F5A1-F5A5-8664-988B-E711DEE0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E63C7-C641-7340-A0DC-5FFFCA95D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2455-65F9-7744-B70E-180008AA32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bk object 16">
            <a:extLst>
              <a:ext uri="{FF2B5EF4-FFF2-40B4-BE49-F238E27FC236}">
                <a16:creationId xmlns:a16="http://schemas.microsoft.com/office/drawing/2014/main" id="{8BBE1BAF-15A8-44C8-0793-C8DD4CF6BD0F}"/>
              </a:ext>
            </a:extLst>
          </p:cNvPr>
          <p:cNvSpPr/>
          <p:nvPr userDrawn="1"/>
        </p:nvSpPr>
        <p:spPr>
          <a:xfrm>
            <a:off x="0" y="620688"/>
            <a:ext cx="9802368" cy="39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2102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 userDrawn="1">
          <p15:clr>
            <a:srgbClr val="FBAE40"/>
          </p15:clr>
        </p15:guide>
        <p15:guide id="2" pos="143" userDrawn="1">
          <p15:clr>
            <a:srgbClr val="FBAE40"/>
          </p15:clr>
        </p15:guide>
        <p15:guide id="3" pos="7537" userDrawn="1">
          <p15:clr>
            <a:srgbClr val="FBAE40"/>
          </p15:clr>
        </p15:guide>
        <p15:guide id="4" orient="horz" pos="867" userDrawn="1">
          <p15:clr>
            <a:srgbClr val="FBAE40"/>
          </p15:clr>
        </p15:guide>
        <p15:guide id="5" orient="horz" pos="93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81CF-2938-FFC4-E843-28D756374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E6B07-518F-BB72-2D2E-1D3932962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73A21-FA2F-D67D-1F8A-DD05215F0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98CF-4BD1-8240-9C5B-CFA2A99A93D8}" type="datetimeFigureOut">
              <a:rPr lang="en-US" smtClean="0"/>
              <a:t>5/23/22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A5BD1-267D-798A-364D-77024C3F9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CB016-1961-9F2D-CABA-EBD7D575C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2455-65F9-7744-B70E-180008AA3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CA63F-6C0D-FE06-9857-C19284AB6B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596" y="836712"/>
            <a:ext cx="5622371" cy="5400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CBA5D-1957-8CB6-83C6-E4C56E227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836712"/>
            <a:ext cx="5811789" cy="5400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4F0C33-18D3-9CB7-1BC5-66689FFC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98CF-4BD1-8240-9C5B-CFA2A99A93D8}" type="datetimeFigureOut">
              <a:rPr lang="en-US" smtClean="0"/>
              <a:t>5/23/22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8D32D-4A15-CF29-63B7-B57F444B9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AADAEF-12EB-650C-CD9D-F592C79B2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2455-65F9-7744-B70E-180008AA32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1946DA1-B063-B949-856C-C82407788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159546"/>
            <a:ext cx="10657184" cy="461142"/>
          </a:xfrm>
        </p:spPr>
        <p:txBody>
          <a:bodyPr/>
          <a:lstStyle>
            <a:lvl1pPr>
              <a:defRPr b="1" i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bk object 16">
            <a:extLst>
              <a:ext uri="{FF2B5EF4-FFF2-40B4-BE49-F238E27FC236}">
                <a16:creationId xmlns:a16="http://schemas.microsoft.com/office/drawing/2014/main" id="{6C3AEA85-336F-1376-9E0A-CB72B7B99F7E}"/>
              </a:ext>
            </a:extLst>
          </p:cNvPr>
          <p:cNvSpPr/>
          <p:nvPr userDrawn="1"/>
        </p:nvSpPr>
        <p:spPr>
          <a:xfrm>
            <a:off x="0" y="620688"/>
            <a:ext cx="9802368" cy="39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388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6CBCE4-38FD-0170-B23F-20D605AAD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98CF-4BD1-8240-9C5B-CFA2A99A93D8}" type="datetimeFigureOut">
              <a:rPr lang="en-US" smtClean="0"/>
              <a:t>5/23/22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0FC5C9-1533-9D4E-18BF-88B4723C1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30C630-7D0B-277B-97CB-BC5CAAD8B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2455-65F9-7744-B70E-180008AA320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CB0FD4C-DFEC-7EC3-BA77-90E83D656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159546"/>
            <a:ext cx="10657184" cy="461142"/>
          </a:xfrm>
        </p:spPr>
        <p:txBody>
          <a:bodyPr/>
          <a:lstStyle>
            <a:lvl1pPr>
              <a:defRPr b="1" i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bk object 16">
            <a:extLst>
              <a:ext uri="{FF2B5EF4-FFF2-40B4-BE49-F238E27FC236}">
                <a16:creationId xmlns:a16="http://schemas.microsoft.com/office/drawing/2014/main" id="{EAE618B9-5784-6558-148A-64C2C95E3495}"/>
              </a:ext>
            </a:extLst>
          </p:cNvPr>
          <p:cNvSpPr/>
          <p:nvPr userDrawn="1"/>
        </p:nvSpPr>
        <p:spPr>
          <a:xfrm>
            <a:off x="0" y="620688"/>
            <a:ext cx="9802368" cy="39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684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404DE8-AC1C-3059-DEDB-C43287B63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98CF-4BD1-8240-9C5B-CFA2A99A93D8}" type="datetimeFigureOut">
              <a:rPr lang="en-US" smtClean="0"/>
              <a:t>5/23/22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4CFAE6-BE48-353A-D301-90665C944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5DBBC-8F86-D609-4D3B-90727D1D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2455-65F9-7744-B70E-180008AA320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bk object 16">
            <a:extLst>
              <a:ext uri="{FF2B5EF4-FFF2-40B4-BE49-F238E27FC236}">
                <a16:creationId xmlns:a16="http://schemas.microsoft.com/office/drawing/2014/main" id="{836E6C3E-6543-C990-6661-7323852DB06B}"/>
              </a:ext>
            </a:extLst>
          </p:cNvPr>
          <p:cNvSpPr/>
          <p:nvPr userDrawn="1"/>
        </p:nvSpPr>
        <p:spPr>
          <a:xfrm>
            <a:off x="0" y="620688"/>
            <a:ext cx="9802368" cy="39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108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A9EE53-7B05-84C2-058B-939B8F3EE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317" y="779189"/>
            <a:ext cx="11743480" cy="592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115A0-C388-730A-29CC-B912D6EFB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6317" y="1506646"/>
            <a:ext cx="1174348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4494D-853F-53FE-1DFC-4A0B6D7546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A98CF-4BD1-8240-9C5B-CFA2A99A93D8}" type="datetimeFigureOut">
              <a:rPr lang="en-US" smtClean="0"/>
              <a:t>5/23/22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D392B-4488-BEDB-29DE-C1022A551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88129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D4111-C95D-7E0D-0C39-0DC17A38E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51260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92455-65F9-7744-B70E-180008AA320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AF377B0A-3B17-80DF-85DE-BD56CCA671D4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920536" y="44624"/>
            <a:ext cx="1208863" cy="59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26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47D00E-62E4-AD02-5718-0A7577ED2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390055"/>
            <a:ext cx="9144000" cy="1049784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en-US" sz="4800" b="1" u="sng" dirty="0"/>
              <a:t>Semester Progress Review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922D091F-AFDF-83E6-CA5B-49F432C02D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8384"/>
              </p:ext>
            </p:extLst>
          </p:nvPr>
        </p:nvGraphicFramePr>
        <p:xfrm>
          <a:off x="1199456" y="3448254"/>
          <a:ext cx="957706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4266">
                  <a:extLst>
                    <a:ext uri="{9D8B030D-6E8A-4147-A177-3AD203B41FA5}">
                      <a16:colId xmlns:a16="http://schemas.microsoft.com/office/drawing/2014/main" val="408399047"/>
                    </a:ext>
                  </a:extLst>
                </a:gridCol>
                <a:gridCol w="2394266">
                  <a:extLst>
                    <a:ext uri="{9D8B030D-6E8A-4147-A177-3AD203B41FA5}">
                      <a16:colId xmlns:a16="http://schemas.microsoft.com/office/drawing/2014/main" val="544591584"/>
                    </a:ext>
                  </a:extLst>
                </a:gridCol>
                <a:gridCol w="2394266">
                  <a:extLst>
                    <a:ext uri="{9D8B030D-6E8A-4147-A177-3AD203B41FA5}">
                      <a16:colId xmlns:a16="http://schemas.microsoft.com/office/drawing/2014/main" val="2545550760"/>
                    </a:ext>
                  </a:extLst>
                </a:gridCol>
                <a:gridCol w="2394266">
                  <a:extLst>
                    <a:ext uri="{9D8B030D-6E8A-4147-A177-3AD203B41FA5}">
                      <a16:colId xmlns:a16="http://schemas.microsoft.com/office/drawing/2014/main" val="409897859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Semester 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Report Period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Seminar 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5089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From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025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597152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E23B2F85-0C40-485B-AD35-861DF7D625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94427"/>
              </p:ext>
            </p:extLst>
          </p:nvPr>
        </p:nvGraphicFramePr>
        <p:xfrm>
          <a:off x="1199456" y="4914070"/>
          <a:ext cx="957706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4164438196"/>
                    </a:ext>
                  </a:extLst>
                </a:gridCol>
                <a:gridCol w="5832646">
                  <a:extLst>
                    <a:ext uri="{9D8B030D-6E8A-4147-A177-3AD203B41FA5}">
                      <a16:colId xmlns:a16="http://schemas.microsoft.com/office/drawing/2014/main" val="24713639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Supervisor: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Co-Supervisor: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59169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DRC Members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46289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0049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36769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5CE8692-4EA8-19F4-EC10-A81964023AF3}"/>
              </a:ext>
            </a:extLst>
          </p:cNvPr>
          <p:cNvSpPr txBox="1"/>
          <p:nvPr/>
        </p:nvSpPr>
        <p:spPr>
          <a:xfrm>
            <a:off x="1127448" y="1439839"/>
            <a:ext cx="9649070" cy="2074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b="1" dirty="0">
                <a:solidFill>
                  <a:schemeClr val="tx1"/>
                </a:solidFill>
              </a:rPr>
              <a:t>Name of Scholar      	:</a:t>
            </a:r>
          </a:p>
          <a:p>
            <a:pPr>
              <a:spcAft>
                <a:spcPts val="500"/>
              </a:spcAft>
            </a:pPr>
            <a:r>
              <a:rPr lang="en-US" b="1" dirty="0">
                <a:solidFill>
                  <a:schemeClr val="tx1"/>
                </a:solidFill>
              </a:rPr>
              <a:t>Scholar ID.               		:</a:t>
            </a:r>
          </a:p>
          <a:p>
            <a:pPr>
              <a:spcAft>
                <a:spcPts val="500"/>
              </a:spcAft>
            </a:pPr>
            <a:r>
              <a:rPr lang="en-US" b="1" dirty="0">
                <a:solidFill>
                  <a:schemeClr val="tx1"/>
                </a:solidFill>
              </a:rPr>
              <a:t>Year of Enrollment  	:</a:t>
            </a:r>
          </a:p>
          <a:p>
            <a:pPr>
              <a:spcAft>
                <a:spcPts val="500"/>
              </a:spcAft>
            </a:pPr>
            <a:r>
              <a:rPr lang="en-US" b="1" dirty="0"/>
              <a:t>School Enrolled	 	:</a:t>
            </a:r>
          </a:p>
          <a:p>
            <a:pPr>
              <a:spcAft>
                <a:spcPts val="500"/>
              </a:spcAft>
            </a:pPr>
            <a:r>
              <a:rPr lang="en-US" b="1" dirty="0"/>
              <a:t>Title of Research </a:t>
            </a:r>
            <a:r>
              <a:rPr lang="en-US" sz="1200" b="1" dirty="0"/>
              <a:t>(If Finalized)	</a:t>
            </a:r>
            <a:r>
              <a:rPr lang="en-US" b="1" dirty="0"/>
              <a:t>:</a:t>
            </a:r>
            <a:endParaRPr lang="en-US" b="1" dirty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0104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BF67F-4E2A-079C-FFC1-02CD472B3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Conclusion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D7E06-F02A-990F-F41B-14089DDB1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Use a conclusion slide to:</a:t>
            </a:r>
          </a:p>
          <a:p>
            <a:pPr lvl="1"/>
            <a:r>
              <a:rPr lang="en-US" altLang="en-US" dirty="0"/>
              <a:t>Summarize the main points of your presentation</a:t>
            </a:r>
          </a:p>
          <a:p>
            <a:pPr lvl="1"/>
            <a:r>
              <a:rPr lang="en-US" altLang="en-US" dirty="0"/>
              <a:t>Suggest future avenues of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372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A11834A-5246-1BFB-2078-2127C838362E}"/>
              </a:ext>
            </a:extLst>
          </p:cNvPr>
          <p:cNvSpPr txBox="1"/>
          <p:nvPr/>
        </p:nvSpPr>
        <p:spPr>
          <a:xfrm>
            <a:off x="0" y="2852936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005263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329C1-C586-5910-9D46-4B533F533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Ph.D. Course Work Details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EDFC3AB-83A9-0B25-2E56-5E1716C22B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794837"/>
              </p:ext>
            </p:extLst>
          </p:nvPr>
        </p:nvGraphicFramePr>
        <p:xfrm>
          <a:off x="335360" y="908720"/>
          <a:ext cx="11305256" cy="3383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97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1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2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92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S.No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Code </a:t>
                      </a: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Courses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Sem</a:t>
                      </a: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Grade </a:t>
                      </a:r>
                    </a:p>
                  </a:txBody>
                  <a:tcPr marT="45706" marB="4570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6" marB="4570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6" marB="4570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6" marB="4570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6" marB="457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06" marB="4570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8DFDF11-AB47-06A2-26AE-3F7C046109FA}"/>
              </a:ext>
            </a:extLst>
          </p:cNvPr>
          <p:cNvSpPr txBox="1"/>
          <p:nvPr/>
        </p:nvSpPr>
        <p:spPr>
          <a:xfrm>
            <a:off x="335360" y="4437112"/>
            <a:ext cx="1130525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Please mention semester as Fall, Spring or Summer followed by respective academic year</a:t>
            </a:r>
          </a:p>
        </p:txBody>
      </p:sp>
    </p:spTree>
    <p:extLst>
      <p:ext uri="{BB962C8B-B14F-4D97-AF65-F5344CB8AC3E}">
        <p14:creationId xmlns:p14="http://schemas.microsoft.com/office/powerpoint/2010/main" val="3046509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D37A-12DB-7087-537A-AAEBEF15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Roadmap - PhD Study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C1BE62A-E05E-499A-9112-E28E3B10BD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872938"/>
              </p:ext>
            </p:extLst>
          </p:nvPr>
        </p:nvGraphicFramePr>
        <p:xfrm>
          <a:off x="191344" y="836712"/>
          <a:ext cx="11665297" cy="51125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3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9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44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476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800" b="1" kern="1200" dirty="0" err="1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S.No</a:t>
                      </a:r>
                      <a:endParaRPr lang="en-US" sz="1800" b="1" kern="12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1433" marR="91433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800" b="1" kern="120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Activity </a:t>
                      </a:r>
                    </a:p>
                  </a:txBody>
                  <a:tcPr marL="91433" marR="91433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Target Date</a:t>
                      </a:r>
                    </a:p>
                  </a:txBody>
                  <a:tcPr marL="91433" marR="914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800" b="1" kern="120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Remarks</a:t>
                      </a:r>
                    </a:p>
                  </a:txBody>
                  <a:tcPr marL="91433" marR="91433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141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476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3" marR="91433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BEB4353F-C638-BD75-725A-28DB152873EA}"/>
              </a:ext>
            </a:extLst>
          </p:cNvPr>
          <p:cNvSpPr/>
          <p:nvPr/>
        </p:nvSpPr>
        <p:spPr>
          <a:xfrm>
            <a:off x="0" y="6167122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 Please mention detailed future road map specifically the research plan, tentative date for presenting </a:t>
            </a:r>
            <a:b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proposal/synopsis/thesis submission ***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531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9A0CB-88A0-9289-8F42-F1FE34AB6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Progress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E32B54C-D73E-384B-BCA7-45AAEA14E9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750910"/>
              </p:ext>
            </p:extLst>
          </p:nvPr>
        </p:nvGraphicFramePr>
        <p:xfrm>
          <a:off x="271290" y="908720"/>
          <a:ext cx="11513342" cy="5688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37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5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6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itchFamily="34" charset="0"/>
                          <a:cs typeface="Calibri" pitchFamily="34" charset="0"/>
                        </a:rPr>
                        <a:t>Last Semester Progress </a:t>
                      </a:r>
                    </a:p>
                  </a:txBody>
                  <a:tcPr marL="91428" marR="91428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itchFamily="34" charset="0"/>
                          <a:cs typeface="Calibri" pitchFamily="34" charset="0"/>
                        </a:rPr>
                        <a:t>Comments Received and Actions Taken</a:t>
                      </a:r>
                    </a:p>
                  </a:txBody>
                  <a:tcPr marL="91428" marR="91428" marT="45727" marB="4572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4963">
                <a:tc>
                  <a:txBody>
                    <a:bodyPr/>
                    <a:lstStyle/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8" marR="91428" marT="45727" marB="4572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8" marR="91428"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182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9A0CB-88A0-9289-8F42-F1FE34AB6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Progress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E32B54C-D73E-384B-BCA7-45AAEA14E9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362905"/>
              </p:ext>
            </p:extLst>
          </p:nvPr>
        </p:nvGraphicFramePr>
        <p:xfrm>
          <a:off x="271290" y="908720"/>
          <a:ext cx="11513342" cy="5688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37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5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6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itchFamily="34" charset="0"/>
                          <a:cs typeface="Calibri" pitchFamily="34" charset="0"/>
                        </a:rPr>
                        <a:t>Research Carried out in this semester</a:t>
                      </a:r>
                    </a:p>
                  </a:txBody>
                  <a:tcPr marL="91428" marR="91428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itchFamily="34" charset="0"/>
                          <a:cs typeface="Calibri" pitchFamily="34" charset="0"/>
                        </a:rPr>
                        <a:t>Tasks for Next Six Months </a:t>
                      </a:r>
                    </a:p>
                  </a:txBody>
                  <a:tcPr marL="91428" marR="91428" marT="45727" marB="4572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4963">
                <a:tc>
                  <a:txBody>
                    <a:bodyPr/>
                    <a:lstStyle/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8" marR="91428" marT="45727" marB="4572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8" marR="91428"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585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9555B-9B14-4EBF-6273-A1FF93F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Research Work Completed </a:t>
            </a:r>
            <a:r>
              <a:rPr lang="en-US" sz="2000" dirty="0"/>
              <a:t>(till date)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5C2FB0-BD13-E0F6-2E97-409C7970874D}"/>
              </a:ext>
            </a:extLst>
          </p:cNvPr>
          <p:cNvSpPr txBox="1"/>
          <p:nvPr/>
        </p:nvSpPr>
        <p:spPr>
          <a:xfrm>
            <a:off x="188985" y="735360"/>
            <a:ext cx="10506294" cy="369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Summary of Research Work Completed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1CFF3C-F122-037A-BE62-BD653EC6044B}"/>
              </a:ext>
            </a:extLst>
          </p:cNvPr>
          <p:cNvSpPr txBox="1"/>
          <p:nvPr/>
        </p:nvSpPr>
        <p:spPr>
          <a:xfrm>
            <a:off x="185810" y="3128167"/>
            <a:ext cx="8104856" cy="369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Papers Published / Submitted / in-Draft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FEA94B-86E8-26B2-2DEF-8C8272132911}"/>
              </a:ext>
            </a:extLst>
          </p:cNvPr>
          <p:cNvSpPr txBox="1"/>
          <p:nvPr/>
        </p:nvSpPr>
        <p:spPr>
          <a:xfrm>
            <a:off x="185809" y="4956967"/>
            <a:ext cx="74191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Conference Publications (presented/submitted/planned)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1229982-DA27-93F5-21F5-F4F9739F4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972735"/>
              </p:ext>
            </p:extLst>
          </p:nvPr>
        </p:nvGraphicFramePr>
        <p:xfrm>
          <a:off x="414410" y="5403054"/>
          <a:ext cx="11511063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11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9F86F6B-DD06-0A60-EACA-017E8643AE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974893"/>
              </p:ext>
            </p:extLst>
          </p:nvPr>
        </p:nvGraphicFramePr>
        <p:xfrm>
          <a:off x="414410" y="3574254"/>
          <a:ext cx="11511063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11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0E9BC68-9B08-60D9-1FA9-685813CD6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500481"/>
              </p:ext>
            </p:extLst>
          </p:nvPr>
        </p:nvGraphicFramePr>
        <p:xfrm>
          <a:off x="414410" y="1105248"/>
          <a:ext cx="11511063" cy="1984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11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44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795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9555B-9B14-4EBF-6273-A1FF93F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Research Work Completed </a:t>
            </a:r>
            <a:r>
              <a:rPr lang="en-US" sz="2000" dirty="0"/>
              <a:t>(till date)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5C2FB0-BD13-E0F6-2E97-409C7970874D}"/>
              </a:ext>
            </a:extLst>
          </p:cNvPr>
          <p:cNvSpPr txBox="1"/>
          <p:nvPr/>
        </p:nvSpPr>
        <p:spPr>
          <a:xfrm>
            <a:off x="188985" y="735360"/>
            <a:ext cx="10506294" cy="369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Workshops/ Training Program attended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1CFF3C-F122-037A-BE62-BD653EC6044B}"/>
              </a:ext>
            </a:extLst>
          </p:cNvPr>
          <p:cNvSpPr txBox="1"/>
          <p:nvPr/>
        </p:nvSpPr>
        <p:spPr>
          <a:xfrm>
            <a:off x="185810" y="3128167"/>
            <a:ext cx="8104856" cy="369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IPR / Research writing workshops attended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FEA94B-86E8-26B2-2DEF-8C8272132911}"/>
              </a:ext>
            </a:extLst>
          </p:cNvPr>
          <p:cNvSpPr txBox="1"/>
          <p:nvPr/>
        </p:nvSpPr>
        <p:spPr>
          <a:xfrm>
            <a:off x="185809" y="4956967"/>
            <a:ext cx="74191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Any other value addition for your research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1229982-DA27-93F5-21F5-F4F9739F4BC6}"/>
              </a:ext>
            </a:extLst>
          </p:cNvPr>
          <p:cNvGraphicFramePr>
            <a:graphicFrameLocks noGrp="1"/>
          </p:cNvGraphicFramePr>
          <p:nvPr/>
        </p:nvGraphicFramePr>
        <p:xfrm>
          <a:off x="414410" y="5403054"/>
          <a:ext cx="11511063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11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9F86F6B-DD06-0A60-EACA-017E8643AE05}"/>
              </a:ext>
            </a:extLst>
          </p:cNvPr>
          <p:cNvGraphicFramePr>
            <a:graphicFrameLocks noGrp="1"/>
          </p:cNvGraphicFramePr>
          <p:nvPr/>
        </p:nvGraphicFramePr>
        <p:xfrm>
          <a:off x="414410" y="3574254"/>
          <a:ext cx="11511063" cy="129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11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0E9BC68-9B08-60D9-1FA9-685813CD62B7}"/>
              </a:ext>
            </a:extLst>
          </p:cNvPr>
          <p:cNvGraphicFramePr>
            <a:graphicFrameLocks noGrp="1"/>
          </p:cNvGraphicFramePr>
          <p:nvPr/>
        </p:nvGraphicFramePr>
        <p:xfrm>
          <a:off x="414410" y="1105248"/>
          <a:ext cx="11511063" cy="1984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11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44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882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961EB-03F6-34B7-7751-C3A7E3640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b="1" dirty="0">
                <a:solidFill>
                  <a:srgbClr val="002060"/>
                </a:solidFill>
              </a:rPr>
              <a:t>Slide Structure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5E3BB-8730-464B-DB10-BF36F606D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Plan for </a:t>
            </a:r>
            <a:r>
              <a:rPr lang="en-US" dirty="0">
                <a:solidFill>
                  <a:srgbClr val="FF0000"/>
                </a:solidFill>
              </a:rPr>
              <a:t>about</a:t>
            </a:r>
            <a:r>
              <a:rPr lang="en-US" dirty="0"/>
              <a:t> 1.5-2 minutes per slide in your presentation</a:t>
            </a:r>
          </a:p>
          <a:p>
            <a:pPr>
              <a:buNone/>
              <a:defRPr/>
            </a:pPr>
            <a:endParaRPr lang="en-US" sz="700" dirty="0"/>
          </a:p>
          <a:p>
            <a:pPr>
              <a:defRPr/>
            </a:pPr>
            <a:r>
              <a:rPr lang="en-US" b="1" dirty="0"/>
              <a:t>Write in point form, not complete sentences, i.e., use key words and phrases</a:t>
            </a:r>
          </a:p>
          <a:p>
            <a:pPr>
              <a:buNone/>
              <a:defRPr/>
            </a:pPr>
            <a:endParaRPr lang="en-US" sz="1000" dirty="0"/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Not everything needs to be presented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b="1" dirty="0">
                <a:solidFill>
                  <a:srgbClr val="FF0000"/>
                </a:solidFill>
              </a:rPr>
              <a:t>choose material to be put on slides</a:t>
            </a:r>
          </a:p>
          <a:p>
            <a:pPr>
              <a:buNone/>
              <a:defRPr/>
            </a:pPr>
            <a:endParaRPr lang="en-US" sz="1000" dirty="0"/>
          </a:p>
          <a:p>
            <a:pPr>
              <a:defRPr/>
            </a:pPr>
            <a:r>
              <a:rPr lang="en-US" dirty="0"/>
              <a:t>Slides should be un-cluttered and</a:t>
            </a:r>
            <a:r>
              <a:rPr lang="en-US" b="1" dirty="0"/>
              <a:t> use bullets where necessary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548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36864-58DE-3A22-0977-6F53A463C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Graphs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2CA6E-CFA6-9A54-642D-696857634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graphs rather than charts and words</a:t>
            </a:r>
          </a:p>
          <a:p>
            <a:r>
              <a:rPr lang="en-US" dirty="0"/>
              <a:t>Data in graphs is easier to comprehend and retain than is raw data</a:t>
            </a:r>
          </a:p>
          <a:p>
            <a:r>
              <a:rPr lang="en-US" dirty="0"/>
              <a:t>Trends are easier to visualize in graphical form</a:t>
            </a:r>
          </a:p>
          <a:p>
            <a:r>
              <a:rPr lang="en-US" dirty="0"/>
              <a:t>Always title your graphs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307</Words>
  <Application>Microsoft Macintosh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Semester Progress Review</vt:lpstr>
      <vt:lpstr>Ph.D. Course Work Details</vt:lpstr>
      <vt:lpstr>Tentative Roadmap - PhD Study</vt:lpstr>
      <vt:lpstr>Research Progress </vt:lpstr>
      <vt:lpstr>Research Progress </vt:lpstr>
      <vt:lpstr>Summary of Research Work Completed (till date)</vt:lpstr>
      <vt:lpstr>Summary of Research Work Completed (till date)</vt:lpstr>
      <vt:lpstr>Slide Structure</vt:lpstr>
      <vt:lpstr>Graphs</vt:lpstr>
      <vt:lpstr>Conclusion</vt:lpstr>
      <vt:lpstr>PowerPoint Presentation</vt:lpstr>
    </vt:vector>
  </TitlesOfParts>
  <Manager/>
  <Company>Woxsen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 Monthly Progress Report</dc:title>
  <dc:subject>Ph.D. Progress presentation</dc:subject>
  <dc:creator>Office of Ph.D. Programme WoU</dc:creator>
  <cp:keywords>Ph.D</cp:keywords>
  <dc:description/>
  <cp:lastModifiedBy>Dr. Pinisetti Swami Sairam</cp:lastModifiedBy>
  <cp:revision>4</cp:revision>
  <dcterms:created xsi:type="dcterms:W3CDTF">2022-05-23T03:31:54Z</dcterms:created>
  <dcterms:modified xsi:type="dcterms:W3CDTF">2022-05-23T09:17:11Z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55314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